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64" r:id="rId2"/>
    <p:sldId id="263" r:id="rId3"/>
    <p:sldId id="260" r:id="rId4"/>
    <p:sldId id="261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25113546902399"/>
          <c:y val="0.127378933484078"/>
          <c:w val="0.46109126143038798"/>
          <c:h val="0.6112681364235910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</c:spPr>
          <c:explosion val="2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13A-4B87-9D9F-AEA9FEA9D14E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513A-4B87-9D9F-AEA9FEA9D14E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513A-4B87-9D9F-AEA9FEA9D14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6-513A-4B87-9D9F-AEA9FEA9D14E}"/>
              </c:ext>
            </c:extLst>
          </c:dPt>
          <c:dPt>
            <c:idx val="4"/>
            <c:bubble3D val="0"/>
            <c:spPr>
              <a:solidFill>
                <a:srgbClr val="5B9BD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8-513A-4B87-9D9F-AEA9FEA9D14E}"/>
              </c:ext>
            </c:extLst>
          </c:dPt>
          <c:dPt>
            <c:idx val="5"/>
            <c:bubble3D val="0"/>
            <c:spPr>
              <a:solidFill>
                <a:srgbClr val="70AD47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A-513A-4B87-9D9F-AEA9FEA9D14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15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50" dirty="0"/>
                      <a:t>13,2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13A-4B87-9D9F-AEA9FEA9D14E}"/>
                </c:ext>
              </c:extLst>
            </c:dLbl>
            <c:dLbl>
              <c:idx val="1"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15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50" dirty="0"/>
                      <a:t>12,5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790451498596382E-2"/>
                      <c:h val="7.19960396988254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513A-4B87-9D9F-AEA9FEA9D14E}"/>
                </c:ext>
              </c:extLst>
            </c:dLbl>
            <c:dLbl>
              <c:idx val="2"/>
              <c:layout>
                <c:manualLayout>
                  <c:x val="1.0480344299940852E-2"/>
                  <c:y val="3.380095760508231E-2"/>
                </c:manualLayout>
              </c:layout>
              <c:tx>
                <c:rich>
                  <a:bodyPr/>
                  <a:lstStyle/>
                  <a:p>
                    <a:pPr>
                      <a:defRPr sz="115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50" dirty="0"/>
                      <a:t>25,6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13A-4B87-9D9F-AEA9FEA9D1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15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50" dirty="0"/>
                      <a:t>37,6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13A-4B87-9D9F-AEA9FEA9D14E}"/>
                </c:ext>
              </c:extLst>
            </c:dLbl>
            <c:dLbl>
              <c:idx val="4"/>
              <c:layout>
                <c:manualLayout>
                  <c:x val="-2.620086074985218E-2"/>
                  <c:y val="-6.5489355359847123E-2"/>
                </c:manualLayout>
              </c:layout>
              <c:tx>
                <c:rich>
                  <a:bodyPr/>
                  <a:lstStyle/>
                  <a:p>
                    <a:pPr>
                      <a:defRPr sz="110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00" dirty="0"/>
                      <a:t>3,5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>
                    <c:manualLayout>
                      <c:w val="5.5506420345566659E-2"/>
                      <c:h val="7.017923822755230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513A-4B87-9D9F-AEA9FEA9D14E}"/>
                </c:ext>
              </c:extLst>
            </c:dLbl>
            <c:dLbl>
              <c:idx val="5"/>
              <c:layout>
                <c:manualLayout>
                  <c:x val="0"/>
                  <c:y val="-5.4926556108258875E-2"/>
                </c:manualLayout>
              </c:layout>
              <c:tx>
                <c:rich>
                  <a:bodyPr/>
                  <a:lstStyle/>
                  <a:p>
                    <a:pPr>
                      <a:defRPr sz="1150" b="1" strike="noStrike" spc="-1">
                        <a:solidFill>
                          <a:srgbClr val="FFFFFF"/>
                        </a:solidFill>
                        <a:latin typeface="Calibri"/>
                      </a:defRPr>
                    </a:pPr>
                    <a:r>
                      <a:rPr lang="en-US" sz="1150" dirty="0"/>
                      <a:t>10.8</a:t>
                    </a:r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13A-4B87-9D9F-AEA9FEA9D14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50" b="1" strike="noStrike" spc="-1">
                    <a:solidFill>
                      <a:srgbClr val="FFFFFF"/>
                    </a:solidFill>
                    <a:latin typeface="Calibri"/>
                    <a:ea typeface="DejaVu San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1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Социально-гуманитарная</c:v>
                </c:pt>
                <c:pt idx="1">
                  <c:v>Естественнонаучная</c:v>
                </c:pt>
                <c:pt idx="2">
                  <c:v>Художественная</c:v>
                </c:pt>
                <c:pt idx="3">
                  <c:v>Физкультурно-спортивная</c:v>
                </c:pt>
                <c:pt idx="4">
                  <c:v>Туристско-краеведческая</c:v>
                </c:pt>
                <c:pt idx="5">
                  <c:v>Техническая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13.2</c:v>
                </c:pt>
                <c:pt idx="1">
                  <c:v>12.5</c:v>
                </c:pt>
                <c:pt idx="2">
                  <c:v>25.6</c:v>
                </c:pt>
                <c:pt idx="3">
                  <c:v>37.6</c:v>
                </c:pt>
                <c:pt idx="4">
                  <c:v>3.5</c:v>
                </c:pt>
                <c:pt idx="5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13A-4B87-9D9F-AEA9FEA9D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"/>
        <c:holeSize val="20"/>
      </c:doughnutChart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63308178138041871"/>
          <c:y val="0.13186105665730635"/>
          <c:w val="0.35367851470131201"/>
          <c:h val="0.6165513547351662"/>
        </c:manualLayout>
      </c:layout>
      <c:overlay val="0"/>
      <c:spPr>
        <a:solidFill>
          <a:srgbClr val="FFFFFF">
            <a:alpha val="78000"/>
          </a:srgbClr>
        </a:solidFill>
        <a:ln>
          <a:noFill/>
        </a:ln>
      </c:spPr>
      <c:txPr>
        <a:bodyPr/>
        <a:lstStyle/>
        <a:p>
          <a:pPr>
            <a:defRPr sz="1050" b="0" strike="noStrike" spc="-1">
              <a:solidFill>
                <a:srgbClr val="595959"/>
              </a:solidFill>
              <a:latin typeface="Calibri"/>
              <a:ea typeface="DejaVu Sans"/>
            </a:defRPr>
          </a:pPr>
          <a:endParaRPr lang="ru-RU"/>
        </a:p>
      </c:txPr>
    </c:legend>
    <c:plotVisOnly val="1"/>
    <c:dispBlanksAs val="gap"/>
    <c:showDLblsOverMax val="1"/>
  </c:chart>
  <c:spPr>
    <a:noFill/>
    <a:ln w="9360"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B1C6C-1894-36DB-CEA7-DD82A98B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2A07AB-91ED-0A39-3298-DF067AA1F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C0E264-F6DC-CEE0-FB82-2823F7F2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6FE993-D58C-08ED-BE93-D35DF834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7A4D87-B573-1ADC-546B-93AD89BB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1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F12EA6-46EB-4B5A-BFDB-3153252A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6BCAB9-6C3A-07F0-3AE5-7763F89A7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2040D6-A51C-E2B3-B589-2A129079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80C8B2-C5CC-5973-AE63-45FAB9CA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1D7F39-661F-83AE-6B80-F5D67C16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7AF417-9FAA-EDAC-1DF9-7A7F61BC0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EB7F9C-AB69-60A5-46BD-EDE0CEC63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D0DC0B-35F7-3BDC-CE14-DFE579C14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85CE22-956D-80C0-FA8A-52ABAAC4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42E056-C642-88E5-33F5-72769A3C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5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A4A381-8886-DAA6-F5E3-2BF67B22C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BCE5A2-CF03-8005-974D-3DAE99F87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2DF97A-2FCC-5190-FCDB-EF12F18F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9C88F3-E4A5-754C-4271-4994569B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78AADE-CAF7-DCFA-8F94-08ECE4D3C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2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174CD-9344-2D4C-977C-F903BA66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12F503-12E9-77FB-BA6B-8DC534977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939BA3-AD57-2402-0F6D-E490B6B1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1BFCC6-C714-6B9C-AC72-CB4E749C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AAC720-838D-899C-E7C2-A01BFD86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44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B640F0-B6D2-45FD-F108-F13E783E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39255E-4E39-E673-F606-4E932D8ED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2B3934-18E8-08A8-8F1C-5BF2039DD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AABEC4-2912-2A39-99D5-A2551C060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B0C43B-74F0-E98E-881F-DD8676C1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BC7808-417B-F75E-D47D-7BD58457A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29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9184A-5BCE-F938-1A1C-52AEB1AD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C73F1D-3F67-99B2-14EF-53FE33310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946857-CD65-0F01-68AF-B7FE2BE89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958A925-0C45-A35E-1151-2C33C0C4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816F6E-CB35-62E0-0066-F3EAD3F16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B338BC-BD6E-00AD-06AC-9258914D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C76DCE-F4C9-4A75-F698-EFE3E036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1C1F56-BD94-F825-1D25-87BDB296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0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CAEE8-6ACC-6835-DC4B-FE8FB899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4B8AB7-B3A2-1DDB-6E23-A410ED532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D6F07E-C584-28A7-73C1-49B96E30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B95466-2E97-5204-8CF2-9C38A2FF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57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235166-6C5A-A5FB-7D5F-8216B001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10EDE4-CB8B-2D31-B194-F4C4FA97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2F864E-7EDC-EDD7-6DAF-F61E37DC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9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D8D9C9-C246-A244-E69C-8BE89EE1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A1CCD9-D76B-DDFD-5C7E-2A104B81B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A310F2-1071-8B9C-C0C4-8E576C8E5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F08828-C8E2-3FA2-3A89-B1462E68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970AA1-134B-9A9B-D278-6FA890771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E7B9CB-28F6-CEFB-656A-85550B9D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60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F507E-E9DA-CBCF-BC2D-E23CE195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DEC507-F750-41A0-BF4C-997E79295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A29ADF-B916-0EC1-0A28-4BF04A163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59B51E-6864-BFA6-BC61-CB53CCC0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5C7007-EE32-BA6C-C612-10DD7522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4FB608-6AFE-E97A-5DAA-74EFDCA3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08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C980A-A5B8-09DE-075A-ECB4ECD6B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190A00-BC79-DFB5-B233-08B7CC9B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C92CA-9AB6-2F84-472E-93AD7027FF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B295-1424-411E-A0BA-0668C11F3391}" type="datetimeFigureOut">
              <a:rPr lang="ru-RU" smtClean="0"/>
              <a:t>22.10.2024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6CB920-8E86-FD9B-AFE6-2AF150976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55D56F-A0C1-2AE3-EED0-020EF6021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FF2A-2085-45F5-B232-3F7F1C678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57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2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chart" Target="../charts/chart1.xml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6.gif"/><Relationship Id="rId7" Type="http://schemas.openxmlformats.org/officeDocument/2006/relationships/image" Target="../media/image2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gadan.pfdo.ru/ap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175989-B024-2652-8EB7-12F031AC5B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E81718E-BA00-D3B2-63A4-8159CB9C7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9A461-F0AA-59B2-2ADE-30A3C8234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977" y="2430739"/>
            <a:ext cx="9420046" cy="1996521"/>
          </a:xfrm>
        </p:spPr>
        <p:txBody>
          <a:bodyPr>
            <a:normAutofit fontScale="90000"/>
          </a:bodyPr>
          <a:lstStyle/>
          <a:p>
            <a:r>
              <a:rPr lang="ru-RU" sz="4800" dirty="0"/>
              <a:t>Модель проведения родительских собраний о важности</a:t>
            </a:r>
            <a:br>
              <a:rPr lang="ru-RU" sz="4800" dirty="0"/>
            </a:br>
            <a:r>
              <a:rPr lang="ru-RU" sz="4800" dirty="0"/>
              <a:t> дополнительного образования детей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B2B6C1D-BF0A-A9C8-FA56-9C90EDF9C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194" y="311137"/>
            <a:ext cx="901527" cy="113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0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2B1D6-40FF-1778-7C4C-620E9094D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Рисунок 82">
            <a:extLst>
              <a:ext uri="{FF2B5EF4-FFF2-40B4-BE49-F238E27FC236}">
                <a16:creationId xmlns:a16="http://schemas.microsoft.com/office/drawing/2014/main" id="{E90C15A9-21FC-7F52-AB09-E86361EC3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69" y="0"/>
            <a:ext cx="12192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CAA27E-8217-7383-8AF6-5D417C2FC636}"/>
              </a:ext>
            </a:extLst>
          </p:cNvPr>
          <p:cNvSpPr txBox="1"/>
          <p:nvPr/>
        </p:nvSpPr>
        <p:spPr>
          <a:xfrm>
            <a:off x="1030935" y="4082355"/>
            <a:ext cx="43357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160</a:t>
            </a:r>
            <a:r>
              <a:rPr lang="en-US" b="1" dirty="0"/>
              <a:t> </a:t>
            </a:r>
            <a:r>
              <a:rPr lang="ru-RU" dirty="0"/>
              <a:t>организаций реализуют </a:t>
            </a:r>
          </a:p>
          <a:p>
            <a:r>
              <a:rPr lang="ru-RU" dirty="0"/>
              <a:t>программы дополнительного образования:</a:t>
            </a:r>
          </a:p>
          <a:p>
            <a:endParaRPr lang="ru-RU" sz="1200" dirty="0"/>
          </a:p>
          <a:p>
            <a:pPr marL="171450" indent="-171450">
              <a:buFontTx/>
              <a:buChar char="-"/>
            </a:pPr>
            <a:r>
              <a:rPr lang="ru-RU" sz="1200" dirty="0"/>
              <a:t>организации дополнительного образования (</a:t>
            </a:r>
            <a:r>
              <a:rPr lang="en-US" sz="1200" dirty="0"/>
              <a:t>3</a:t>
            </a:r>
            <a:r>
              <a:rPr lang="ru-RU" sz="1200" dirty="0"/>
              <a:t>0)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детские сады (46)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школы (44)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колледжи/техникумы (6)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организации спортивной подготовки (17)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организации в сфере культуры и искусств (15)</a:t>
            </a:r>
          </a:p>
          <a:p>
            <a:pPr marL="171450" indent="-171450">
              <a:buFontTx/>
              <a:buChar char="-"/>
            </a:pPr>
            <a:r>
              <a:rPr lang="ru-RU" sz="1200" dirty="0"/>
              <a:t>нетиповые/иные организации (2)</a:t>
            </a:r>
          </a:p>
        </p:txBody>
      </p:sp>
      <p:sp>
        <p:nvSpPr>
          <p:cNvPr id="6" name="CustomShape 8">
            <a:extLst>
              <a:ext uri="{FF2B5EF4-FFF2-40B4-BE49-F238E27FC236}">
                <a16:creationId xmlns:a16="http://schemas.microsoft.com/office/drawing/2014/main" id="{76859170-2C8D-8824-CEF3-694739A546B6}"/>
              </a:ext>
            </a:extLst>
          </p:cNvPr>
          <p:cNvSpPr/>
          <p:nvPr/>
        </p:nvSpPr>
        <p:spPr>
          <a:xfrm>
            <a:off x="1560398" y="1403587"/>
            <a:ext cx="345056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latin typeface="Calibri"/>
                <a:ea typeface="DejaVu Sans"/>
              </a:rPr>
              <a:t>ДОЛЯ ДЕТЕЙ, ОХВАЧЕННЫХ ДОД, </a:t>
            </a:r>
            <a:br>
              <a:rPr lang="ru-RU" sz="1400" b="1" strike="noStrike" spc="-1" dirty="0">
                <a:latin typeface="Calibri"/>
                <a:ea typeface="DejaVu Sans"/>
              </a:rPr>
            </a:br>
            <a:r>
              <a:rPr lang="ru-RU" sz="1400" b="1" strike="noStrike" spc="-1" dirty="0">
                <a:latin typeface="Calibri"/>
                <a:ea typeface="DejaVu Sans"/>
              </a:rPr>
              <a:t>В РАЗРЕЗЕ НАПРАВЛЕННОСТЕЙ (%)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080381F4-810D-5045-8F08-E54CA67396B2}"/>
              </a:ext>
            </a:extLst>
          </p:cNvPr>
          <p:cNvGrpSpPr/>
          <p:nvPr/>
        </p:nvGrpSpPr>
        <p:grpSpPr>
          <a:xfrm>
            <a:off x="1030935" y="754637"/>
            <a:ext cx="3548514" cy="480264"/>
            <a:chOff x="279656" y="935886"/>
            <a:chExt cx="3273828" cy="503286"/>
          </a:xfrm>
          <a:solidFill>
            <a:srgbClr val="0070C0"/>
          </a:solidFill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DC97D911-70E0-C4F0-1025-39ABE373F405}"/>
                </a:ext>
              </a:extLst>
            </p:cNvPr>
            <p:cNvSpPr/>
            <p:nvPr/>
          </p:nvSpPr>
          <p:spPr>
            <a:xfrm>
              <a:off x="279656" y="935886"/>
              <a:ext cx="3273828" cy="503286"/>
            </a:xfrm>
            <a:prstGeom prst="roundRect">
              <a:avLst>
                <a:gd name="adj" fmla="val 19822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35C1189-9578-3A13-89F4-9439CCE68560}"/>
                </a:ext>
              </a:extLst>
            </p:cNvPr>
            <p:cNvSpPr txBox="1"/>
            <p:nvPr/>
          </p:nvSpPr>
          <p:spPr>
            <a:xfrm>
              <a:off x="1318956" y="955377"/>
              <a:ext cx="2202934" cy="4837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</a:rPr>
                <a:t>детей от 5 до 18 лет охвачено дополнительным образованием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6E4E52D-2E3A-5659-14DA-B16D08D1A237}"/>
                </a:ext>
              </a:extLst>
            </p:cNvPr>
            <p:cNvSpPr txBox="1"/>
            <p:nvPr/>
          </p:nvSpPr>
          <p:spPr>
            <a:xfrm>
              <a:off x="311250" y="968144"/>
              <a:ext cx="1007706" cy="4354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100" b="1" dirty="0">
                  <a:solidFill>
                    <a:schemeClr val="bg1"/>
                  </a:solidFill>
                </a:rPr>
                <a:t>70,3%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CE7DE82-2522-6791-6D4E-679FC7649A78}"/>
              </a:ext>
            </a:extLst>
          </p:cNvPr>
          <p:cNvSpPr txBox="1"/>
          <p:nvPr/>
        </p:nvSpPr>
        <p:spPr>
          <a:xfrm>
            <a:off x="6312891" y="1547550"/>
            <a:ext cx="24368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2718</a:t>
            </a:r>
          </a:p>
          <a:p>
            <a:r>
              <a:rPr lang="ru-RU" sz="1400" dirty="0"/>
              <a:t>новых мест дополнительного образования детей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8B027F0-EF52-B0F5-B507-B91AE8D0EA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54" y="1624654"/>
            <a:ext cx="705303" cy="601398"/>
          </a:xfrm>
          <a:prstGeom prst="rect">
            <a:avLst/>
          </a:prstGeom>
        </p:spPr>
      </p:pic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8A37739-8EA2-ECA8-5236-1A4EF42187D9}"/>
              </a:ext>
            </a:extLst>
          </p:cNvPr>
          <p:cNvCxnSpPr>
            <a:cxnSpLocks/>
          </p:cNvCxnSpPr>
          <p:nvPr/>
        </p:nvCxnSpPr>
        <p:spPr>
          <a:xfrm>
            <a:off x="5187905" y="779811"/>
            <a:ext cx="0" cy="5784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C8F09EC-C351-362F-2377-246FB9DB99E9}"/>
              </a:ext>
            </a:extLst>
          </p:cNvPr>
          <p:cNvSpPr txBox="1"/>
          <p:nvPr/>
        </p:nvSpPr>
        <p:spPr>
          <a:xfrm>
            <a:off x="6352379" y="2475485"/>
            <a:ext cx="22556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13</a:t>
            </a:r>
          </a:p>
          <a:p>
            <a:r>
              <a:rPr lang="ru-RU" sz="1400" dirty="0"/>
              <a:t>центров «Точка роста»</a:t>
            </a:r>
          </a:p>
        </p:txBody>
      </p:sp>
      <p:pic>
        <p:nvPicPr>
          <p:cNvPr id="15" name="Picture 2" descr="Picture background">
            <a:extLst>
              <a:ext uri="{FF2B5EF4-FFF2-40B4-BE49-F238E27FC236}">
                <a16:creationId xmlns:a16="http://schemas.microsoft.com/office/drawing/2014/main" id="{64A7AD3E-1C39-3E02-34A6-392C45178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78" y="2570596"/>
            <a:ext cx="655003" cy="53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9ED22A2-9126-90B0-D03F-D92585D31CA4}"/>
              </a:ext>
            </a:extLst>
          </p:cNvPr>
          <p:cNvSpPr txBox="1"/>
          <p:nvPr/>
        </p:nvSpPr>
        <p:spPr>
          <a:xfrm>
            <a:off x="6312891" y="4007760"/>
            <a:ext cx="25634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1400" dirty="0"/>
              <a:t>Детский технопарк «</a:t>
            </a:r>
            <a:r>
              <a:rPr lang="ru-RU" sz="1400" dirty="0" err="1"/>
              <a:t>Кванториум</a:t>
            </a:r>
            <a:r>
              <a:rPr lang="ru-RU" sz="1400" dirty="0"/>
              <a:t> Магадан»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F1C561B8-D3DE-2AC9-2E68-534235E1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857" y="4136598"/>
            <a:ext cx="512394" cy="51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E242286E-69BF-3EF8-8BDC-735C66B1D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281" y="5434463"/>
            <a:ext cx="593395" cy="545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AB59024-E68F-6088-4D5E-89D99EF8DB4B}"/>
              </a:ext>
            </a:extLst>
          </p:cNvPr>
          <p:cNvSpPr txBox="1"/>
          <p:nvPr/>
        </p:nvSpPr>
        <p:spPr>
          <a:xfrm>
            <a:off x="6352379" y="3245468"/>
            <a:ext cx="24368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15</a:t>
            </a:r>
          </a:p>
          <a:p>
            <a:r>
              <a:rPr lang="ru-RU" sz="1400" dirty="0"/>
              <a:t>школьных медиацентров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C44923-7E8E-F85E-558B-EC3709378C96}"/>
              </a:ext>
            </a:extLst>
          </p:cNvPr>
          <p:cNvSpPr txBox="1"/>
          <p:nvPr/>
        </p:nvSpPr>
        <p:spPr>
          <a:xfrm>
            <a:off x="9841612" y="3528758"/>
            <a:ext cx="18037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52</a:t>
            </a:r>
          </a:p>
          <a:p>
            <a:r>
              <a:rPr lang="ru-RU" sz="1400" dirty="0"/>
              <a:t>школьных театра</a:t>
            </a:r>
          </a:p>
        </p:txBody>
      </p:sp>
      <p:pic>
        <p:nvPicPr>
          <p:cNvPr id="21" name="Google Shape;192;p19">
            <a:extLst>
              <a:ext uri="{FF2B5EF4-FFF2-40B4-BE49-F238E27FC236}">
                <a16:creationId xmlns:a16="http://schemas.microsoft.com/office/drawing/2014/main" id="{5DAF8509-FC5B-0995-6821-D244200D801E}"/>
              </a:ext>
            </a:extLst>
          </p:cNvPr>
          <p:cNvPicPr preferRelativeResize="0"/>
          <p:nvPr/>
        </p:nvPicPr>
        <p:blipFill>
          <a:blip r:embed="rId7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146975" y="3518149"/>
            <a:ext cx="635307" cy="593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CAF83FC4-2213-2471-7D02-3E12854DAA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308" y="2561990"/>
            <a:ext cx="694732" cy="59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CustomShape 8">
            <a:extLst>
              <a:ext uri="{FF2B5EF4-FFF2-40B4-BE49-F238E27FC236}">
                <a16:creationId xmlns:a16="http://schemas.microsoft.com/office/drawing/2014/main" id="{167CE502-C3D5-5EF1-1699-3640920D95E4}"/>
              </a:ext>
            </a:extLst>
          </p:cNvPr>
          <p:cNvSpPr/>
          <p:nvPr/>
        </p:nvSpPr>
        <p:spPr>
          <a:xfrm>
            <a:off x="5979436" y="866394"/>
            <a:ext cx="5297025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latin typeface="Calibri"/>
                <a:ea typeface="DejaVu Sans"/>
              </a:rPr>
              <a:t>НОВАЯ ИНФРАСТРУКТУРА ДОПОЛНИТЕЛЬНОГО ОБРАЗОВАНИЯ </a:t>
            </a:r>
            <a:br>
              <a:rPr lang="ru-RU" sz="1400" b="1" strike="noStrike" spc="-1" dirty="0">
                <a:latin typeface="Calibri"/>
                <a:ea typeface="DejaVu Sans"/>
              </a:rPr>
            </a:br>
            <a:r>
              <a:rPr lang="ru-RU" sz="1400" b="1" strike="noStrike" spc="-1" dirty="0">
                <a:latin typeface="Calibri"/>
                <a:ea typeface="DejaVu Sans"/>
              </a:rPr>
              <a:t>В 2019-2024 ГОДАХ ЗА СЧЕТ СРЕДСТВ НАЦПРОЕКТА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0462935-99F6-7CC9-51B0-CC4EA9813C61}"/>
              </a:ext>
            </a:extLst>
          </p:cNvPr>
          <p:cNvSpPr txBox="1"/>
          <p:nvPr/>
        </p:nvSpPr>
        <p:spPr>
          <a:xfrm>
            <a:off x="6287342" y="4989829"/>
            <a:ext cx="24368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1400" dirty="0"/>
              <a:t>мобильный технопарк «</a:t>
            </a:r>
            <a:r>
              <a:rPr lang="ru-RU" sz="1400" dirty="0" err="1"/>
              <a:t>Кванториум</a:t>
            </a:r>
            <a:r>
              <a:rPr lang="ru-RU" sz="1400" dirty="0"/>
              <a:t>»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07E9B543-E7C8-1D24-9354-CC844354AF6E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83" y="5029926"/>
            <a:ext cx="588566" cy="572263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F3065DC-314E-76FF-1F4E-F4E688C3BE67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041" y="3266311"/>
            <a:ext cx="635308" cy="650518"/>
          </a:xfrm>
          <a:prstGeom prst="rect">
            <a:avLst/>
          </a:prstGeom>
        </p:spPr>
      </p:pic>
      <p:pic>
        <p:nvPicPr>
          <p:cNvPr id="27" name="Рисунок 26" descr="Компас">
            <a:extLst>
              <a:ext uri="{FF2B5EF4-FFF2-40B4-BE49-F238E27FC236}">
                <a16:creationId xmlns:a16="http://schemas.microsoft.com/office/drawing/2014/main" id="{98500806-89F7-7541-CA85-88E29F3851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183457" y="4461149"/>
            <a:ext cx="607758" cy="60775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E7724B4-48B3-70D1-FBEE-C794A55601A1}"/>
              </a:ext>
            </a:extLst>
          </p:cNvPr>
          <p:cNvSpPr txBox="1"/>
          <p:nvPr/>
        </p:nvSpPr>
        <p:spPr>
          <a:xfrm>
            <a:off x="9791902" y="1649291"/>
            <a:ext cx="186390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48</a:t>
            </a:r>
          </a:p>
          <a:p>
            <a:r>
              <a:rPr lang="ru-RU" sz="1400" dirty="0"/>
              <a:t>школьных музеев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E74CF0-7821-F2DB-3B23-3A6189FF45F1}"/>
              </a:ext>
            </a:extLst>
          </p:cNvPr>
          <p:cNvSpPr txBox="1"/>
          <p:nvPr/>
        </p:nvSpPr>
        <p:spPr>
          <a:xfrm>
            <a:off x="9879487" y="4370177"/>
            <a:ext cx="164170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48</a:t>
            </a:r>
          </a:p>
          <a:p>
            <a:r>
              <a:rPr lang="ru-RU" sz="1400" dirty="0"/>
              <a:t>школьных музеев</a:t>
            </a:r>
          </a:p>
        </p:txBody>
      </p:sp>
      <p:pic>
        <p:nvPicPr>
          <p:cNvPr id="30" name="Рисунок 29" descr="Суд">
            <a:extLst>
              <a:ext uri="{FF2B5EF4-FFF2-40B4-BE49-F238E27FC236}">
                <a16:creationId xmlns:a16="http://schemas.microsoft.com/office/drawing/2014/main" id="{A76FA507-DCA8-CF82-CEB4-7C21CDF1FA6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41645" y="1683738"/>
            <a:ext cx="593395" cy="593395"/>
          </a:xfrm>
          <a:prstGeom prst="rect">
            <a:avLst/>
          </a:prstGeom>
        </p:spPr>
      </p:pic>
      <p:graphicFrame>
        <p:nvGraphicFramePr>
          <p:cNvPr id="94" name="Диаграмма 14">
            <a:extLst>
              <a:ext uri="{FF2B5EF4-FFF2-40B4-BE49-F238E27FC236}">
                <a16:creationId xmlns:a16="http://schemas.microsoft.com/office/drawing/2014/main" id="{D31793AC-4A04-446C-84ED-A5AE9363DC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4843527"/>
              </p:ext>
            </p:extLst>
          </p:nvPr>
        </p:nvGraphicFramePr>
        <p:xfrm>
          <a:off x="38933" y="1650279"/>
          <a:ext cx="4813676" cy="300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5" name="TextBox 64">
            <a:extLst>
              <a:ext uri="{FF2B5EF4-FFF2-40B4-BE49-F238E27FC236}">
                <a16:creationId xmlns:a16="http://schemas.microsoft.com/office/drawing/2014/main" id="{8858C7B2-35E7-2ED7-E019-97E08F338931}"/>
              </a:ext>
            </a:extLst>
          </p:cNvPr>
          <p:cNvSpPr txBox="1"/>
          <p:nvPr/>
        </p:nvSpPr>
        <p:spPr>
          <a:xfrm>
            <a:off x="1678219" y="188999"/>
            <a:ext cx="90456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СИСТЕМА ДОПОЛНИТЕЛЬНОГО ОБРАЗОВАНИЯ ДЕТЕЙ МАГАДАНСКОЙ ОБЛАСТИ</a:t>
            </a:r>
            <a:endParaRPr lang="ru-RU" sz="20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13C30D-0931-84E6-2895-29136FA3C8CF}"/>
              </a:ext>
            </a:extLst>
          </p:cNvPr>
          <p:cNvSpPr txBox="1"/>
          <p:nvPr/>
        </p:nvSpPr>
        <p:spPr>
          <a:xfrm>
            <a:off x="9897988" y="5312344"/>
            <a:ext cx="208923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</a:p>
          <a:p>
            <a:r>
              <a:rPr lang="ru-RU" sz="1400" dirty="0"/>
              <a:t>центр выявления, поддержки и развития способностей и талантов </a:t>
            </a:r>
            <a:br>
              <a:rPr lang="ru-RU" sz="1400" dirty="0"/>
            </a:br>
            <a:r>
              <a:rPr lang="ru-RU" sz="1400" dirty="0"/>
              <a:t>у детей и молодежи</a:t>
            </a:r>
          </a:p>
          <a:p>
            <a:r>
              <a:rPr lang="ru-RU" sz="1400" dirty="0"/>
              <a:t>РОЦ «Перспектива»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B78CE03-8096-22AE-E057-A5E319597240}"/>
              </a:ext>
            </a:extLst>
          </p:cNvPr>
          <p:cNvSpPr txBox="1"/>
          <p:nvPr/>
        </p:nvSpPr>
        <p:spPr>
          <a:xfrm>
            <a:off x="9801373" y="2453428"/>
            <a:ext cx="186390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83</a:t>
            </a:r>
          </a:p>
          <a:p>
            <a:r>
              <a:rPr lang="ru-RU" sz="1400" dirty="0"/>
              <a:t>школьных спортивных клуба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8C9E6F5-FAD4-71FF-7855-47E4458FA9BB}"/>
              </a:ext>
            </a:extLst>
          </p:cNvPr>
          <p:cNvGrpSpPr/>
          <p:nvPr/>
        </p:nvGrpSpPr>
        <p:grpSpPr>
          <a:xfrm>
            <a:off x="5583401" y="5893637"/>
            <a:ext cx="2625890" cy="892552"/>
            <a:chOff x="4339392" y="1292825"/>
            <a:chExt cx="2625890" cy="89255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B600013-1DF5-BB87-B13D-55F6566E370A}"/>
                </a:ext>
              </a:extLst>
            </p:cNvPr>
            <p:cNvSpPr txBox="1"/>
            <p:nvPr/>
          </p:nvSpPr>
          <p:spPr>
            <a:xfrm>
              <a:off x="5101224" y="1292825"/>
              <a:ext cx="186405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chemeClr val="accent5">
                      <a:lumMod val="50000"/>
                    </a:schemeClr>
                  </a:solidFill>
                </a:rPr>
                <a:t>1</a:t>
              </a:r>
            </a:p>
            <a:p>
              <a:r>
                <a:rPr lang="ru-RU" sz="1400" dirty="0"/>
                <a:t>центр цифрового образования «</a:t>
              </a:r>
              <a:r>
                <a:rPr lang="en-US" sz="1400" dirty="0"/>
                <a:t>IT</a:t>
              </a:r>
              <a:r>
                <a:rPr lang="ru-RU" sz="1400" dirty="0"/>
                <a:t>-куб»</a:t>
              </a:r>
            </a:p>
          </p:txBody>
        </p:sp>
        <p:pic>
          <p:nvPicPr>
            <p:cNvPr id="31" name="Picture 7">
              <a:extLst>
                <a:ext uri="{FF2B5EF4-FFF2-40B4-BE49-F238E27FC236}">
                  <a16:creationId xmlns:a16="http://schemas.microsoft.com/office/drawing/2014/main" id="{ACB8C75C-E501-27F8-B108-80DBA463EF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9392" y="1378936"/>
              <a:ext cx="685408" cy="685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4" name="Рисунок 83">
            <a:extLst>
              <a:ext uri="{FF2B5EF4-FFF2-40B4-BE49-F238E27FC236}">
                <a16:creationId xmlns:a16="http://schemas.microsoft.com/office/drawing/2014/main" id="{E3379DA9-DEF3-1981-CA3D-230370AF28B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451" y="353310"/>
            <a:ext cx="927740" cy="116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72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65EC2F8-1ACB-5347-9D39-E0C8D0EB0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248"/>
            <a:ext cx="12192001" cy="6856913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A878D4FD-4663-40B0-9603-E64B91B8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610" y="154415"/>
            <a:ext cx="6783500" cy="90577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Как родителям выбрать направление дополнительного образования?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E8F89C-3148-458F-B7FA-2A8184997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74" y="1128480"/>
            <a:ext cx="4972721" cy="44870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ВЛИЯНИЕ НАЛИЧИЯ ИНТЕРЕСА И ВОЗМОЖНОСТЕЙ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РЕБЕНКА И СЕМЬИ НА ВЫБОР ПРОГРАММ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ДОПОЛНИТЕЛЬНОГО ОБРАЗОВАНИЯ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1. Пробуем все, что интересно ребенку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2. Направляем ребенка в зависимости </a:t>
            </a:r>
            <a:b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</a:b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от способностей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Вариант 3. Занимаем свободное время ребенка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77771EF-2A9D-4821-9711-71F7A5959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770" y="1128480"/>
            <a:ext cx="5286457" cy="55861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ВЛИЯНИЕ СОЦИАЛЬНО-ЭКОНОМИЧЕСКОГО РАЗВИТИЯ РЕГИОНА/МУНИЦИПАЛИТЕТА НА ВЫБОР СЕМЬИ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b="1" dirty="0">
              <a:solidFill>
                <a:srgbClr val="000000"/>
              </a:solidFill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Приоритетные направления социально-экономического развития территории:</a:t>
            </a: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</a:t>
            </a:r>
            <a:r>
              <a:rPr lang="ru-RU" sz="1400" b="0" i="0" dirty="0">
                <a:solidFill>
                  <a:srgbClr val="333333"/>
                </a:solidFill>
                <a:effectLst/>
                <a:latin typeface="YS Text"/>
              </a:rPr>
              <a:t>Развитие физической культуры и спорта</a:t>
            </a:r>
            <a:endParaRPr lang="ru-RU" altLang="ru-RU" sz="1400" dirty="0">
              <a:solidFill>
                <a:srgbClr val="000000"/>
              </a:solidFill>
              <a:latin typeface="+mj-lt"/>
            </a:endParaRP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2. </a:t>
            </a:r>
            <a:r>
              <a:rPr lang="ru-RU" sz="1400" b="0" i="0" dirty="0">
                <a:solidFill>
                  <a:srgbClr val="333333"/>
                </a:solidFill>
                <a:effectLst/>
                <a:latin typeface="YS Text"/>
              </a:rPr>
              <a:t>Улучшение здоровья населения и продление долголетия</a:t>
            </a:r>
            <a:endParaRPr kumimoji="0" lang="ru-RU" altLang="ru-RU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26670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3. </a:t>
            </a:r>
            <a:r>
              <a:rPr lang="ru-RU" sz="1400" b="0" i="0" dirty="0">
                <a:solidFill>
                  <a:srgbClr val="333333"/>
                </a:solidFill>
                <a:effectLst/>
                <a:latin typeface="YS Text"/>
              </a:rPr>
              <a:t>Обеспечение качественного социального обслуживания.</a:t>
            </a:r>
            <a:endParaRPr kumimoji="0" lang="ru-RU" altLang="ru-RU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0000"/>
                </a:solidFill>
                <a:latin typeface="+mj-lt"/>
              </a:rPr>
              <a:t>Региональный рынок труда. Самые востребованные профессии:</a:t>
            </a:r>
          </a:p>
          <a:p>
            <a:pPr marL="26670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1. </a:t>
            </a:r>
            <a:r>
              <a:rPr lang="en-US" sz="1400" b="0" i="0" dirty="0">
                <a:effectLst/>
                <a:latin typeface="YS Text"/>
              </a:rPr>
              <a:t>IT-</a:t>
            </a:r>
            <a:r>
              <a:rPr lang="ru-RU" sz="1400" b="0" i="0" dirty="0">
                <a:effectLst/>
                <a:latin typeface="YS Text"/>
              </a:rPr>
              <a:t>специалист</a:t>
            </a:r>
            <a:endParaRPr lang="ru-RU" altLang="ru-RU" sz="1400" dirty="0">
              <a:solidFill>
                <a:srgbClr val="000000"/>
              </a:solidFill>
              <a:latin typeface="+mj-lt"/>
            </a:endParaRPr>
          </a:p>
          <a:p>
            <a:pPr marL="26670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2. </a:t>
            </a:r>
            <a:r>
              <a:rPr lang="ru-RU" sz="1400" b="0" i="0" dirty="0">
                <a:effectLst/>
                <a:latin typeface="YS Text"/>
              </a:rPr>
              <a:t>Логист </a:t>
            </a:r>
          </a:p>
          <a:p>
            <a:pPr marL="26670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3. </a:t>
            </a:r>
            <a:r>
              <a:rPr lang="ru-RU" sz="1400" b="0" i="0" dirty="0">
                <a:effectLst/>
                <a:latin typeface="YS Text"/>
              </a:rPr>
              <a:t>Маркшейдер, горный работник</a:t>
            </a:r>
          </a:p>
          <a:p>
            <a:pPr marL="266700"/>
            <a:r>
              <a:rPr lang="ru-RU" altLang="ru-RU" sz="1400" dirty="0">
                <a:solidFill>
                  <a:srgbClr val="000000"/>
                </a:solidFill>
                <a:latin typeface="+mj-lt"/>
              </a:rPr>
              <a:t>4.</a:t>
            </a:r>
            <a:r>
              <a:rPr kumimoji="0" lang="ru-RU" altLang="ru-RU" sz="14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YS Text"/>
              </a:rPr>
              <a:t> </a:t>
            </a:r>
            <a:r>
              <a:rPr lang="ru-RU" sz="1400" b="0" i="0" dirty="0">
                <a:effectLst/>
                <a:latin typeface="YS Text"/>
              </a:rPr>
              <a:t>Авторемонтник</a:t>
            </a:r>
          </a:p>
          <a:p>
            <a:pPr marL="266700"/>
            <a:endParaRPr kumimoji="0" lang="ru-RU" altLang="ru-RU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solidFill>
                  <a:srgbClr val="000000"/>
                </a:solidFill>
                <a:latin typeface="+mj-lt"/>
              </a:rPr>
              <a:t>ВУЗы/колледжи и техникумы региона/муниципалитета:</a:t>
            </a:r>
          </a:p>
          <a:p>
            <a:pPr marL="609600" lvl="0" indent="-342900">
              <a:buAutoNum type="arabicPeriod"/>
            </a:pPr>
            <a:r>
              <a:rPr lang="ru-RU" sz="1300" dirty="0">
                <a:solidFill>
                  <a:srgbClr val="000000"/>
                </a:solidFill>
                <a:latin typeface="+mj-lt"/>
              </a:rPr>
              <a:t>ФГБОУ ВО «</a:t>
            </a: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Северо-Восточный государственный университет»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ГБПОУ «Медицинский колледж Минздрава МО»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ГАПОУ «Магаданский колледж искусств»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МОГАПОУ «Строительно-технический колледж»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МОГАПОУ «Колледж сервиса и технологий»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ГБПОУ «Магаданский политехнический техникум»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МОГАПОУ «Промышленный техникум» 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МОГАПОУ «Горный техникум»</a:t>
            </a:r>
          </a:p>
          <a:p>
            <a:pPr marL="609600" lvl="0" indent="-342900">
              <a:buAutoNum type="arabicPeriod"/>
            </a:pPr>
            <a:r>
              <a:rPr lang="ru-RU" altLang="ru-RU" sz="1300" dirty="0">
                <a:solidFill>
                  <a:srgbClr val="000000"/>
                </a:solidFill>
                <a:latin typeface="+mj-lt"/>
              </a:rPr>
              <a:t>ГБПОУ «Сусуманский профессиональный лицей»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D35CCCE3-1DE3-46B9-84A2-6F59C2681929}"/>
              </a:ext>
            </a:extLst>
          </p:cNvPr>
          <p:cNvCxnSpPr/>
          <p:nvPr/>
        </p:nvCxnSpPr>
        <p:spPr>
          <a:xfrm>
            <a:off x="5714113" y="1423362"/>
            <a:ext cx="0" cy="494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BA456F67-17CD-B687-44BB-61D3127A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77" y="2576714"/>
            <a:ext cx="939560" cy="89248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BE9F95D-D493-EAA2-CB78-9851FBE0A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77" y="4141481"/>
            <a:ext cx="939560" cy="905473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99E19246-1FD8-AE0E-3BAF-321CF2AE8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09" y="5778509"/>
            <a:ext cx="971687" cy="90299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FFA1E1C-8574-1D10-2301-44CBFC31F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160" y="5789548"/>
            <a:ext cx="913903" cy="90299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B6FC2402-B4AA-476C-7FBD-368C4A0EF3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04"/>
          <a:stretch/>
        </p:blipFill>
        <p:spPr>
          <a:xfrm>
            <a:off x="3319323" y="5789549"/>
            <a:ext cx="902727" cy="891958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D5AFC1B0-9422-A45E-FD8D-03E25FA504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9450" y="143375"/>
            <a:ext cx="803574" cy="101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9F4A62-E29C-24E8-BC0B-FEEFED348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4" y="746"/>
            <a:ext cx="12198604" cy="6857254"/>
          </a:xfrm>
          <a:prstGeom prst="rect">
            <a:avLst/>
          </a:prstGeom>
        </p:spPr>
      </p:pic>
      <p:sp>
        <p:nvSpPr>
          <p:cNvPr id="77" name="Заголовок 1">
            <a:extLst>
              <a:ext uri="{FF2B5EF4-FFF2-40B4-BE49-F238E27FC236}">
                <a16:creationId xmlns:a16="http://schemas.microsoft.com/office/drawing/2014/main" id="{A878D4FD-4663-40B0-9603-E64B91B89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8172" y="161377"/>
            <a:ext cx="8017251" cy="905773"/>
          </a:xfrm>
        </p:spPr>
        <p:txBody>
          <a:bodyPr>
            <a:noAutofit/>
          </a:bodyPr>
          <a:lstStyle/>
          <a:p>
            <a:r>
              <a:rPr lang="ru-RU" sz="3200" b="1" dirty="0"/>
              <a:t>Где родителю найти информацию про кружки </a:t>
            </a:r>
            <a:br>
              <a:rPr lang="ru-RU" sz="3200" b="1" dirty="0"/>
            </a:br>
            <a:r>
              <a:rPr lang="ru-RU" sz="3200" b="1" dirty="0"/>
              <a:t>и секции? И как записать на них ребенка?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BF4A43-6509-4D7C-BC36-FECF561A8EA3}"/>
              </a:ext>
            </a:extLst>
          </p:cNvPr>
          <p:cNvSpPr/>
          <p:nvPr/>
        </p:nvSpPr>
        <p:spPr>
          <a:xfrm>
            <a:off x="5099956" y="1223142"/>
            <a:ext cx="3168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Вариант 2.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Единый портал государственных услуг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4BBC03-AD35-47CF-B1F5-7A8E49785C36}"/>
              </a:ext>
            </a:extLst>
          </p:cNvPr>
          <p:cNvSpPr/>
          <p:nvPr/>
        </p:nvSpPr>
        <p:spPr>
          <a:xfrm>
            <a:off x="8695719" y="1300172"/>
            <a:ext cx="32368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Вариант 3.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Личное посещение образовательной организации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193BBF3-2D85-4D78-A63E-913F5183EAD2}"/>
              </a:ext>
            </a:extLst>
          </p:cNvPr>
          <p:cNvSpPr/>
          <p:nvPr/>
        </p:nvSpPr>
        <p:spPr>
          <a:xfrm>
            <a:off x="4781517" y="2372019"/>
            <a:ext cx="2892725" cy="923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Зайдите на сайт Госуслуги – раздел «Дети и образование» – популярное – «Запись в кружки и секции»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D27EA72-07AC-423E-BE0B-4871A036F1D6}"/>
              </a:ext>
            </a:extLst>
          </p:cNvPr>
          <p:cNvSpPr/>
          <p:nvPr/>
        </p:nvSpPr>
        <p:spPr>
          <a:xfrm>
            <a:off x="4781517" y="3488998"/>
            <a:ext cx="2892725" cy="13848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 заявлении укажите Магаданская область </a:t>
            </a:r>
          </a:p>
          <a:p>
            <a:pPr algn="ctr"/>
            <a:r>
              <a:rPr lang="ru-RU" sz="1400" dirty="0"/>
              <a:t>– период обучения ребенка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Выберите программу, группу и дату начала обучения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AD07F2CF-667F-4189-9295-7F672E4510CE}"/>
              </a:ext>
            </a:extLst>
          </p:cNvPr>
          <p:cNvSpPr/>
          <p:nvPr/>
        </p:nvSpPr>
        <p:spPr>
          <a:xfrm>
            <a:off x="4781516" y="5048661"/>
            <a:ext cx="2892725" cy="1318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Укажите кого хотите записать и проверьте корректность введенных данных</a:t>
            </a:r>
          </a:p>
          <a:p>
            <a:pPr algn="ctr"/>
            <a:endParaRPr lang="ru-RU" sz="1400" dirty="0"/>
          </a:p>
          <a:p>
            <a:pPr algn="ctr"/>
            <a:r>
              <a:rPr lang="ru-RU" sz="1400" dirty="0"/>
              <a:t>Отслеживайте статус поданного заявления в Личном кабинете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8275025A-DD45-480D-96BA-E442402A3C21}"/>
              </a:ext>
            </a:extLst>
          </p:cNvPr>
          <p:cNvSpPr/>
          <p:nvPr/>
        </p:nvSpPr>
        <p:spPr>
          <a:xfrm>
            <a:off x="4606696" y="2195519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06DBBD9-35F4-4701-AF6D-F89D99B42B50}"/>
              </a:ext>
            </a:extLst>
          </p:cNvPr>
          <p:cNvSpPr/>
          <p:nvPr/>
        </p:nvSpPr>
        <p:spPr>
          <a:xfrm>
            <a:off x="4606696" y="3314178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A7E05C67-91CB-450C-9AF3-CB3F839A5B98}"/>
              </a:ext>
            </a:extLst>
          </p:cNvPr>
          <p:cNvSpPr/>
          <p:nvPr/>
        </p:nvSpPr>
        <p:spPr>
          <a:xfrm>
            <a:off x="4618143" y="4892669"/>
            <a:ext cx="349640" cy="3496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BE4E3D6-89F0-4978-898F-434E32BDFF59}"/>
              </a:ext>
            </a:extLst>
          </p:cNvPr>
          <p:cNvGrpSpPr/>
          <p:nvPr/>
        </p:nvGrpSpPr>
        <p:grpSpPr>
          <a:xfrm>
            <a:off x="333313" y="2195519"/>
            <a:ext cx="3081312" cy="4492967"/>
            <a:chOff x="458117" y="2217946"/>
            <a:chExt cx="3081312" cy="4492967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F4BD46F6-F5D2-4312-8FAF-B005CBEBEB54}"/>
                </a:ext>
              </a:extLst>
            </p:cNvPr>
            <p:cNvSpPr/>
            <p:nvPr/>
          </p:nvSpPr>
          <p:spPr>
            <a:xfrm>
              <a:off x="1035245" y="2217946"/>
              <a:ext cx="2504183" cy="92333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Зайдите на навигатор дополнительного образования детей - </a:t>
              </a:r>
              <a:r>
                <a:rPr lang="en-US" sz="1400" dirty="0">
                  <a:solidFill>
                    <a:schemeClr val="tx1"/>
                  </a:solidFill>
                  <a:hlinkClick r:id="rId3"/>
                </a:rPr>
                <a:t>https://magadan.pfdo.ru/app</a:t>
              </a:r>
              <a:r>
                <a:rPr lang="ru-RU" sz="140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5" name="Прямоугольник: скругленные углы 14">
              <a:extLst>
                <a:ext uri="{FF2B5EF4-FFF2-40B4-BE49-F238E27FC236}">
                  <a16:creationId xmlns:a16="http://schemas.microsoft.com/office/drawing/2014/main" id="{027F5255-6E02-4F9F-8C5C-8F1A6000FD97}"/>
                </a:ext>
              </a:extLst>
            </p:cNvPr>
            <p:cNvSpPr/>
            <p:nvPr/>
          </p:nvSpPr>
          <p:spPr>
            <a:xfrm>
              <a:off x="1030306" y="3239288"/>
              <a:ext cx="2509123" cy="73867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Пройдите регистрацию в Навигаторе для создания личного кабинета</a:t>
              </a:r>
            </a:p>
          </p:txBody>
        </p:sp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9541EF1D-FF26-41E2-95BB-BB6F9C9FA5E7}"/>
                </a:ext>
              </a:extLst>
            </p:cNvPr>
            <p:cNvSpPr/>
            <p:nvPr/>
          </p:nvSpPr>
          <p:spPr>
            <a:xfrm>
              <a:off x="1041753" y="4070394"/>
              <a:ext cx="2497676" cy="117993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Подтвердить электронную почту по ссылке, указанной в письме от службы техподдержки Навигатора</a:t>
              </a:r>
            </a:p>
          </p:txBody>
        </p:sp>
        <p:sp>
          <p:nvSpPr>
            <p:cNvPr id="17" name="Прямоугольник: скругленные углы 16">
              <a:extLst>
                <a:ext uri="{FF2B5EF4-FFF2-40B4-BE49-F238E27FC236}">
                  <a16:creationId xmlns:a16="http://schemas.microsoft.com/office/drawing/2014/main" id="{368FD8E0-A2A4-4A95-AE0D-1508D12886F7}"/>
                </a:ext>
              </a:extLst>
            </p:cNvPr>
            <p:cNvSpPr/>
            <p:nvPr/>
          </p:nvSpPr>
          <p:spPr>
            <a:xfrm>
              <a:off x="1030306" y="5355706"/>
              <a:ext cx="2497676" cy="68118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Зарегистрировать своих детей в личном кабинете Навигатора</a:t>
              </a:r>
            </a:p>
          </p:txBody>
        </p:sp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id="{B0A8A7D5-5737-410A-987B-7FCB1C0EA298}"/>
                </a:ext>
              </a:extLst>
            </p:cNvPr>
            <p:cNvSpPr/>
            <p:nvPr/>
          </p:nvSpPr>
          <p:spPr>
            <a:xfrm>
              <a:off x="1053200" y="6144984"/>
              <a:ext cx="2474782" cy="4839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Подать заявку на занятия </a:t>
              </a:r>
              <a:br>
                <a:rPr lang="ru-RU" sz="1400" dirty="0">
                  <a:solidFill>
                    <a:schemeClr val="tx1"/>
                  </a:solidFill>
                </a:rPr>
              </a:br>
              <a:r>
                <a:rPr lang="ru-RU" sz="1400" dirty="0">
                  <a:solidFill>
                    <a:schemeClr val="tx1"/>
                  </a:solidFill>
                </a:rPr>
                <a:t>в кружки и секции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1118834-A0EA-4617-A6B3-EEDB65A47661}"/>
                </a:ext>
              </a:extLst>
            </p:cNvPr>
            <p:cNvSpPr txBox="1"/>
            <p:nvPr/>
          </p:nvSpPr>
          <p:spPr>
            <a:xfrm>
              <a:off x="458117" y="2358092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1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EF18E0F-22FC-418C-AD42-CFDA5EA267D0}"/>
                </a:ext>
              </a:extLst>
            </p:cNvPr>
            <p:cNvSpPr txBox="1"/>
            <p:nvPr/>
          </p:nvSpPr>
          <p:spPr>
            <a:xfrm>
              <a:off x="458121" y="3261431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2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39A5B-1D95-4054-93CA-E522CBF912ED}"/>
                </a:ext>
              </a:extLst>
            </p:cNvPr>
            <p:cNvSpPr txBox="1"/>
            <p:nvPr/>
          </p:nvSpPr>
          <p:spPr>
            <a:xfrm>
              <a:off x="458118" y="4321997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3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96B14-B108-4356-AE8E-F62EECE38C13}"/>
                </a:ext>
              </a:extLst>
            </p:cNvPr>
            <p:cNvSpPr txBox="1"/>
            <p:nvPr/>
          </p:nvSpPr>
          <p:spPr>
            <a:xfrm>
              <a:off x="458120" y="5373130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4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3F9B66-9033-40E9-86D9-4E3DDADE76AC}"/>
                </a:ext>
              </a:extLst>
            </p:cNvPr>
            <p:cNvSpPr txBox="1"/>
            <p:nvPr/>
          </p:nvSpPr>
          <p:spPr>
            <a:xfrm>
              <a:off x="458118" y="6064582"/>
              <a:ext cx="74308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5</a:t>
              </a:r>
              <a:endParaRPr lang="ru-RU" sz="36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052" name="Picture 4" descr="Picture background">
            <a:extLst>
              <a:ext uri="{FF2B5EF4-FFF2-40B4-BE49-F238E27FC236}">
                <a16:creationId xmlns:a16="http://schemas.microsoft.com/office/drawing/2014/main" id="{4C4DFFF4-6C05-4E71-A153-4D701CAF58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06"/>
          <a:stretch/>
        </p:blipFill>
        <p:spPr bwMode="auto">
          <a:xfrm>
            <a:off x="8858170" y="2437371"/>
            <a:ext cx="2238375" cy="242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348DEE-27FF-F9C6-76C4-F4F66A48D267}"/>
              </a:ext>
            </a:extLst>
          </p:cNvPr>
          <p:cNvSpPr txBox="1"/>
          <p:nvPr/>
        </p:nvSpPr>
        <p:spPr>
          <a:xfrm>
            <a:off x="905124" y="1224102"/>
            <a:ext cx="316838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Вариант 1.</a:t>
            </a:r>
            <a:r>
              <a:rPr kumimoji="0" lang="ru-RU" alt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Региональный навигатор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дополнительного образования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8E4DDFC-8C33-2CD3-8DC5-70EA287B54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0557" y="275625"/>
            <a:ext cx="971985" cy="12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8765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501</Words>
  <Application>Microsoft Office PowerPoint</Application>
  <PresentationFormat>Широкоэкранный</PresentationFormat>
  <Paragraphs>113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YS Text</vt:lpstr>
      <vt:lpstr>Тема Office</vt:lpstr>
      <vt:lpstr>Модель проведения родительских собраний о важности  дополнительного образования детей</vt:lpstr>
      <vt:lpstr>Презентация PowerPoint</vt:lpstr>
      <vt:lpstr>Как родителям выбрать направление дополнительного образования?</vt:lpstr>
      <vt:lpstr>Где родителю найти информацию про кружки  и секции? И как записать на них ребенка?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проведения родительских собраний о важности  дополнительного образования детей</dc:title>
  <dc:creator>Бородин Егор</dc:creator>
  <cp:lastModifiedBy>Zam-RMC</cp:lastModifiedBy>
  <cp:revision>9</cp:revision>
  <cp:lastPrinted>2024-10-22T02:07:32Z</cp:lastPrinted>
  <dcterms:created xsi:type="dcterms:W3CDTF">2024-07-30T07:54:31Z</dcterms:created>
  <dcterms:modified xsi:type="dcterms:W3CDTF">2024-10-22T02:41:24Z</dcterms:modified>
</cp:coreProperties>
</file>